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39" r:id="rId12"/>
    <p:sldId id="540" r:id="rId13"/>
    <p:sldId id="541" r:id="rId14"/>
    <p:sldId id="543" r:id="rId15"/>
    <p:sldId id="542" r:id="rId16"/>
    <p:sldId id="544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78" r:id="rId25"/>
    <p:sldId id="553" r:id="rId26"/>
    <p:sldId id="538" r:id="rId27"/>
    <p:sldId id="556" r:id="rId28"/>
    <p:sldId id="562" r:id="rId29"/>
    <p:sldId id="564" r:id="rId30"/>
    <p:sldId id="555" r:id="rId31"/>
    <p:sldId id="536" r:id="rId32"/>
    <p:sldId id="557" r:id="rId33"/>
    <p:sldId id="558" r:id="rId34"/>
    <p:sldId id="559" r:id="rId35"/>
    <p:sldId id="580" r:id="rId36"/>
    <p:sldId id="560" r:id="rId37"/>
    <p:sldId id="561" r:id="rId38"/>
    <p:sldId id="563" r:id="rId39"/>
    <p:sldId id="565" r:id="rId40"/>
    <p:sldId id="581" r:id="rId41"/>
    <p:sldId id="586" r:id="rId42"/>
    <p:sldId id="567" r:id="rId43"/>
    <p:sldId id="569" r:id="rId44"/>
    <p:sldId id="568" r:id="rId45"/>
    <p:sldId id="582" r:id="rId46"/>
    <p:sldId id="535" r:id="rId47"/>
    <p:sldId id="570" r:id="rId48"/>
    <p:sldId id="571" r:id="rId49"/>
    <p:sldId id="552" r:id="rId50"/>
    <p:sldId id="583" r:id="rId51"/>
    <p:sldId id="573" r:id="rId52"/>
    <p:sldId id="572" r:id="rId53"/>
    <p:sldId id="574" r:id="rId54"/>
    <p:sldId id="584" r:id="rId55"/>
    <p:sldId id="576" r:id="rId56"/>
    <p:sldId id="529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13" autoAdjust="0"/>
  </p:normalViewPr>
  <p:slideViewPr>
    <p:cSldViewPr>
      <p:cViewPr varScale="1">
        <p:scale>
          <a:sx n="63" d="100"/>
          <a:sy n="63" d="100"/>
        </p:scale>
        <p:origin x="195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10-Sep-19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3.png"/><Relationship Id="rId5" Type="http://schemas.openxmlformats.org/officeDocument/2006/relationships/tags" Target="../tags/tag10.xml"/><Relationship Id="rId10" Type="http://schemas.openxmlformats.org/officeDocument/2006/relationships/image" Target="../media/image22.png"/><Relationship Id="rId4" Type="http://schemas.openxmlformats.org/officeDocument/2006/relationships/tags" Target="../tags/tag9.xm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240.png"/><Relationship Id="rId10" Type="http://schemas.openxmlformats.org/officeDocument/2006/relationships/image" Target="../media/image27.gi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image" Target="../media/image32.png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8.xml"/><Relationship Id="rId7" Type="http://schemas.openxmlformats.org/officeDocument/2006/relationships/image" Target="../media/image4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5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5" descr="Edittex">
            <a:extLst>
              <a:ext uri="{FF2B5EF4-FFF2-40B4-BE49-F238E27FC236}">
                <a16:creationId xmlns:a16="http://schemas.microsoft.com/office/drawing/2014/main" id="{2C116865-C54A-4E1B-9663-95D6A7784F4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2513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2438400"/>
            <a:ext cx="1882775" cy="1157288"/>
            <a:chOff x="2395" y="1776"/>
            <a:chExt cx="1186" cy="729"/>
          </a:xfrm>
        </p:grpSpPr>
        <p:pic>
          <p:nvPicPr>
            <p:cNvPr id="19" name="Picture 17" descr="Edittex">
              <a:extLst>
                <a:ext uri="{FF2B5EF4-FFF2-40B4-BE49-F238E27FC236}">
                  <a16:creationId xmlns:a16="http://schemas.microsoft.com/office/drawing/2014/main" id="{33BA94E9-CDDF-488C-BE45-6D9E8623F1F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determined by the right-hand rule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axis.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411287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51" y="3124200"/>
            <a:ext cx="4944403" cy="370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69E3C-F9CE-4CE1-9681-E9E5C8C0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778189" cy="60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find maximum of derivative in noisy environment.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2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307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1987956"/>
              </p:ext>
            </p:ext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8929840"/>
              </p:ext>
            </p:ext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take the 2</a:t>
            </a:r>
            <a:r>
              <a:rPr lang="en-US" baseline="30000" dirty="0"/>
              <a:t>nd</a:t>
            </a:r>
            <a:r>
              <a:rPr lang="en-US" dirty="0"/>
              <a:t> derivative of the Gaussian (</a:t>
            </a:r>
            <a:r>
              <a:rPr lang="en-US" dirty="0" err="1"/>
              <a:t>Laplacian</a:t>
            </a:r>
            <a:r>
              <a:rPr lang="en-US" dirty="0"/>
              <a:t>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signal,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2521965"/>
              </p:ext>
            </p:ext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1472802"/>
              </p:ext>
            </p:ext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Because we can…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2638926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120131"/>
            <a:chOff x="949339" y="1159083"/>
            <a:chExt cx="10258425" cy="5595705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Laplace filter"/>
            <p:cNvSpPr/>
            <p:nvPr/>
          </p:nvSpPr>
          <p:spPr>
            <a:xfrm>
              <a:off x="6157926" y="6327748"/>
              <a:ext cx="5049838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3971620"/>
            <a:chOff x="1193800" y="1657348"/>
            <a:chExt cx="9797257" cy="4455862"/>
          </a:xfrm>
        </p:grpSpPr>
        <p:sp>
          <p:nvSpPr>
            <p:cNvPr id="5" name="Laplace filter"/>
            <p:cNvSpPr/>
            <p:nvPr/>
          </p:nvSpPr>
          <p:spPr>
            <a:xfrm>
              <a:off x="1193800" y="5634103"/>
              <a:ext cx="4845051" cy="47910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Laplace filter"/>
            <p:cNvSpPr/>
            <p:nvPr/>
          </p:nvSpPr>
          <p:spPr>
            <a:xfrm>
              <a:off x="6146005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dirty="0"/>
                  <a:t>get image gradient magnitude + orientation using 1D 3X3 gradient filter (e.g.: </a:t>
                </a:r>
                <a:r>
                  <a:rPr lang="en-US" dirty="0" err="1"/>
                  <a:t>Sobel</a:t>
                </a:r>
                <a:r>
                  <a:rPr lang="en-US" dirty="0"/>
                  <a:t>).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971550" lvl="1" indent="-571500">
                  <a:buFont typeface="+mj-lt"/>
                  <a:buAutoNum type="romanUcPeriod"/>
                </a:pPr>
                <a:r>
                  <a:rPr lang="en-US" dirty="0"/>
                  <a:t>Quantize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to one of four possibilities: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[0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 dirty="0" smtClean="0">
                        <a:latin typeface="Cambria Math"/>
                      </a:rPr>
                      <m:t>,45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 dirty="0" smtClean="0">
                        <a:latin typeface="Cambria Math"/>
                      </a:rPr>
                      <m:t>,90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 dirty="0" smtClean="0">
                        <a:latin typeface="Cambria Math"/>
                      </a:rPr>
                      <m:t>,135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71550" lvl="1" indent="-571500">
                  <a:buFont typeface="+mj-lt"/>
                  <a:buAutoNum type="romanUcPeriod"/>
                </a:pPr>
                <a:r>
                  <a:rPr lang="en-US" dirty="0"/>
                  <a:t>In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71550" lvl="1" indent="-571500">
                  <a:buFont typeface="+mj-lt"/>
                  <a:buAutoNum type="romanU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𝑜𝑟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</a:rPr>
                      <m:t>:</m:t>
                    </m:r>
                  </m:oMath>
                </a14:m>
                <a:endParaRPr lang="en-US" b="0" i="0" dirty="0">
                  <a:latin typeface="Cambria Math"/>
                </a:endParaRPr>
              </a:p>
              <a:p>
                <a:pPr marL="40005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←0</m:t>
                    </m:r>
                  </m:oMath>
                </a14:m>
                <a:endParaRPr lang="en-US" dirty="0"/>
              </a:p>
              <a:p>
                <a:pPr marL="971550" lvl="1" indent="-571500">
                  <a:buFont typeface="+mj-lt"/>
                  <a:buAutoNum type="romanUcPeriod"/>
                </a:pPr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79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865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991600" cy="5715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Choose two thresholds: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i="1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400050" lvl="1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i="1" dirty="0" err="1" smtClean="0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: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400050" lvl="1" indent="0">
                  <a:buNone/>
                </a:pPr>
                <a:r>
                  <a:rPr lang="en-US" b="0" dirty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dirty="0" smtClean="0">
                        <a:latin typeface="Cambria Math"/>
                      </a:rPr>
                      <m:t>𝟏</m:t>
                    </m:r>
                  </m:oMath>
                </a14:m>
                <a:endParaRPr lang="en-US" b="1" dirty="0"/>
              </a:p>
              <a:p>
                <a:pPr marL="400050" lvl="1" indent="0">
                  <a:buNone/>
                </a:pPr>
                <a:r>
                  <a:rPr lang="en-US" dirty="0" err="1"/>
                  <a:t>elif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1" i="1" dirty="0" smtClean="0">
                        <a:latin typeface="Cambria Math"/>
                      </a:rPr>
                      <m:t>&lt;</m:t>
                    </m:r>
                    <m:r>
                      <a:rPr lang="en-US" i="1" dirty="0" err="1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 dirty="0" err="1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/>
                  </a:rPr>
                </a:br>
                <a:r>
                  <a:rPr lang="en-US" b="0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dirty="0" smtClean="0">
                        <a:latin typeface="Cambria Math"/>
                      </a:rPr>
                      <m:t>𝒘𝒆𝒂𝒌</m:t>
                    </m:r>
                    <m:r>
                      <a:rPr lang="en-US" b="1" i="1" dirty="0">
                        <a:latin typeface="Cambria Math"/>
                      </a:rPr>
                      <m:t>_</m:t>
                    </m:r>
                    <m:r>
                      <a:rPr lang="en-US" b="1" i="1" dirty="0">
                        <a:latin typeface="Cambria Math"/>
                      </a:rPr>
                      <m:t>𝒆𝒅𝒈𝒆</m:t>
                    </m:r>
                    <m:r>
                      <a:rPr lang="en-US" b="1" i="1" dirty="0">
                        <a:latin typeface="Cambria Math"/>
                      </a:rPr>
                      <m:t>_</m:t>
                    </m:r>
                    <m:r>
                      <a:rPr lang="en-US" b="1" i="1" dirty="0">
                        <a:latin typeface="Cambria Math"/>
                      </a:rPr>
                      <m:t>𝒑𝒊𝒙𝒆𝒍</m:t>
                    </m:r>
                  </m:oMath>
                </a14:m>
                <a:endParaRPr lang="en-US" b="1" dirty="0"/>
              </a:p>
              <a:p>
                <a:pPr marL="400050" lvl="1" indent="0">
                  <a:buNone/>
                </a:pPr>
                <a:r>
                  <a:rPr lang="en-US" dirty="0"/>
                  <a:t>Else: </a:t>
                </a:r>
                <a:r>
                  <a:rPr lang="en-US" dirty="0">
                    <a:solidFill>
                      <a:srgbClr val="00B050"/>
                    </a:solidFill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dirty="0" smtClean="0">
                        <a:latin typeface="Cambria Math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lvl="1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/>
                      </a:rPr>
                      <m:t>𝑤𝑒𝑎𝑘</m:t>
                    </m:r>
                    <m:r>
                      <a:rPr lang="en-US" b="0" i="1" dirty="0">
                        <a:latin typeface="Cambria Math"/>
                      </a:rPr>
                      <m:t>_</m:t>
                    </m:r>
                    <m:r>
                      <a:rPr lang="en-US" b="0" i="1" dirty="0">
                        <a:latin typeface="Cambria Math"/>
                      </a:rPr>
                      <m:t>𝑒𝑑𝑔𝑒</m:t>
                    </m:r>
                    <m:r>
                      <a:rPr lang="en-US" b="0" i="1" dirty="0">
                        <a:latin typeface="Cambria Math"/>
                      </a:rPr>
                      <m:t>_</m:t>
                    </m:r>
                    <m:r>
                      <a:rPr lang="en-US" b="0" i="1" dirty="0"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dirty="0"/>
                  <a:t> that are neighbors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en-US" dirty="0"/>
                  <a:t> exists:</a:t>
                </a:r>
              </a:p>
              <a:p>
                <a:pPr marL="400050" lvl="2" indent="0">
                  <a:buNone/>
                </a:pPr>
                <a:r>
                  <a:rPr lang="en-US" dirty="0"/>
                  <a:t> for each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𝑤𝑒𝑎𝑘</m:t>
                    </m:r>
                    <m:r>
                      <a:rPr lang="en-US" i="1" dirty="0">
                        <a:latin typeface="Cambria Math"/>
                      </a:rPr>
                      <m:t>_</m:t>
                    </m:r>
                    <m:r>
                      <a:rPr lang="en-US" i="1" dirty="0">
                        <a:latin typeface="Cambria Math"/>
                      </a:rPr>
                      <m:t>𝑒𝑑𝑔𝑒</m:t>
                    </m:r>
                    <m:r>
                      <a:rPr lang="en-US" i="1" dirty="0">
                        <a:latin typeface="Cambria Math"/>
                      </a:rPr>
                      <m:t>_</m:t>
                    </m:r>
                    <m:r>
                      <a:rPr lang="en-US" i="1" dirty="0"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𝑙</m:t>
                        </m:r>
                        <m:r>
                          <a:rPr lang="en-US" i="1" dirty="0">
                            <a:latin typeface="Cambria Math"/>
                          </a:rPr>
                          <m:t>_</m:t>
                        </m:r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400050" lvl="2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𝑤𝑒𝑎𝑘</m:t>
                    </m:r>
                    <m:r>
                      <a:rPr lang="en-US" i="1" dirty="0">
                        <a:latin typeface="Cambria Math"/>
                      </a:rPr>
                      <m:t>_</m:t>
                    </m:r>
                    <m:r>
                      <a:rPr lang="en-US" i="1" dirty="0">
                        <a:latin typeface="Cambria Math"/>
                      </a:rPr>
                      <m:t>𝑒𝑑𝑔𝑒</m:t>
                    </m:r>
                    <m:r>
                      <a:rPr lang="en-US" i="1" dirty="0">
                        <a:latin typeface="Cambria Math"/>
                      </a:rPr>
                      <m:t>_</m:t>
                    </m:r>
                    <m:r>
                      <a:rPr lang="en-US" i="1" dirty="0" smtClean="0"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𝑙</m:t>
                        </m:r>
                        <m:r>
                          <a:rPr lang="en-US" b="0" i="1" dirty="0" smtClean="0">
                            <a:latin typeface="Cambria Math"/>
                          </a:rPr>
                          <m:t>_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neighbor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𝟏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𝑤𝑒𝑎𝑘</m:t>
                    </m:r>
                    <m:r>
                      <a:rPr lang="en-US" i="1" dirty="0" smtClean="0">
                        <a:latin typeface="Cambria Math"/>
                      </a:rPr>
                      <m:t>_</m:t>
                    </m:r>
                    <m:r>
                      <a:rPr lang="en-US" i="1" dirty="0" smtClean="0">
                        <a:latin typeface="Cambria Math"/>
                      </a:rPr>
                      <m:t>𝑒𝑑𝑔𝑒</m:t>
                    </m:r>
                    <m:r>
                      <a:rPr lang="en-US" i="1" dirty="0" smtClean="0">
                        <a:latin typeface="Cambria Math"/>
                      </a:rPr>
                      <m:t>_</m:t>
                    </m:r>
                    <m:r>
                      <a:rPr lang="en-US" i="1" dirty="0" smtClean="0"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𝑙</m:t>
                        </m:r>
                        <m:r>
                          <a:rPr lang="en-US" i="1" dirty="0">
                            <a:latin typeface="Cambria Math"/>
                          </a:rPr>
                          <m:t>_</m:t>
                        </m:r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dirty="0" smtClean="0">
                        <a:latin typeface="Cambria Math"/>
                      </a:rPr>
                      <m:t>𝟏</m:t>
                    </m:r>
                  </m:oMath>
                </a14:m>
                <a:endParaRPr lang="en-US" dirty="0"/>
              </a:p>
              <a:p>
                <a:pPr marL="0" lvl="1" indent="0">
                  <a:buNone/>
                </a:pPr>
                <a:r>
                  <a:rPr lang="en-US" dirty="0"/>
                  <a:t>All remaining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𝑤𝑒𝑎𝑘</m:t>
                    </m:r>
                    <m:r>
                      <a:rPr lang="en-US" b="0" i="1" smtClean="0">
                        <a:latin typeface="Cambria Math"/>
                      </a:rPr>
                      <m:t>_</m:t>
                    </m:r>
                    <m:r>
                      <a:rPr lang="en-US" b="0" i="1" smtClean="0">
                        <a:latin typeface="Cambria Math"/>
                      </a:rPr>
                      <m:t>𝑒𝑑𝑔𝑒</m:t>
                    </m:r>
                    <m:r>
                      <a:rPr lang="en-US" b="0" i="1" smtClean="0">
                        <a:latin typeface="Cambria Math"/>
                      </a:rPr>
                      <m:t>_</m:t>
                    </m:r>
                    <m:r>
                      <a:rPr lang="en-US" b="0" i="1" smtClean="0">
                        <a:latin typeface="Cambria Math"/>
                      </a:rPr>
                      <m:t>𝑝𝑖𝑥𝑒𝑙𝑠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991600" cy="5715000"/>
              </a:xfrm>
              <a:blipFill rotWithShape="1">
                <a:blip r:embed="rId2"/>
                <a:stretch>
                  <a:fillRect l="-1356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24384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</p:spTree>
    <p:extLst>
      <p:ext uri="{BB962C8B-B14F-4D97-AF65-F5344CB8AC3E}">
        <p14:creationId xmlns:p14="http://schemas.microsoft.com/office/powerpoint/2010/main" val="4282565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1986):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Gaussian filter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Find image gradient magnitude and orientation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NMS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Hysteresis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4800" y="2133600"/>
            <a:ext cx="8458200" cy="2057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edge filters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385763" indent="-385763">
              <a:buAutoNum type="arabicPeriod"/>
            </a:pPr>
            <a:r>
              <a:rPr lang="en-US" dirty="0"/>
              <a:t>Obtain the high frequencies magnitude image.</a:t>
            </a:r>
          </a:p>
          <a:p>
            <a:pPr marL="385763" indent="-385763">
              <a:buAutoNum type="arabicPeriod"/>
            </a:pPr>
            <a:r>
              <a:rPr lang="en-US" dirty="0"/>
              <a:t>Enhance the edges (e.g. by multiplying with a constant&gt;1).</a:t>
            </a:r>
          </a:p>
          <a:p>
            <a:pPr marL="385763" indent="-385763">
              <a:buAutoNum type="arabicPeriod"/>
            </a:pPr>
            <a:r>
              <a:rPr lang="en-US" dirty="0"/>
              <a:t>Add the enhanced edges back to the original image.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244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3285660690"/>
                </p:ext>
              </p:ext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46387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ultimately want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2135</Words>
  <Application>Microsoft Office PowerPoint</Application>
  <PresentationFormat>On-screen Show (4:3)</PresentationFormat>
  <Paragraphs>442</Paragraphs>
  <Slides>56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Cambria Math</vt:lpstr>
      <vt:lpstr>Times New Roman</vt:lpstr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1st derivative filter</vt:lpstr>
      <vt:lpstr>Symmetric 1st derivative</vt:lpstr>
      <vt:lpstr>Y direction</vt:lpstr>
      <vt:lpstr>Image gradient</vt:lpstr>
      <vt:lpstr>Gradient direction</vt:lpstr>
      <vt:lpstr>Image gradient example</vt:lpstr>
      <vt:lpstr>Prewitt filter</vt:lpstr>
      <vt:lpstr>Noise effects </vt:lpstr>
      <vt:lpstr>Solution: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Different edge filters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100</cp:revision>
  <dcterms:created xsi:type="dcterms:W3CDTF">2006-08-16T00:00:00Z</dcterms:created>
  <dcterms:modified xsi:type="dcterms:W3CDTF">2019-09-10T19:02:01Z</dcterms:modified>
</cp:coreProperties>
</file>